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6" y="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BC575-204F-4D21-9C30-1C2F74778FC1}"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600F0-5F08-48E9-8497-D28C8318BBBC}" type="slidenum">
              <a:rPr lang="en-US" smtClean="0"/>
              <a:t>‹#›</a:t>
            </a:fld>
            <a:endParaRPr lang="en-US"/>
          </a:p>
        </p:txBody>
      </p:sp>
    </p:spTree>
    <p:extLst>
      <p:ext uri="{BB962C8B-B14F-4D97-AF65-F5344CB8AC3E}">
        <p14:creationId xmlns:p14="http://schemas.microsoft.com/office/powerpoint/2010/main" val="120515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600F0-5F08-48E9-8497-D28C8318BBBC}" type="slidenum">
              <a:rPr lang="en-US" smtClean="0"/>
              <a:t>1</a:t>
            </a:fld>
            <a:endParaRPr lang="en-US"/>
          </a:p>
        </p:txBody>
      </p:sp>
    </p:spTree>
    <p:extLst>
      <p:ext uri="{BB962C8B-B14F-4D97-AF65-F5344CB8AC3E}">
        <p14:creationId xmlns:p14="http://schemas.microsoft.com/office/powerpoint/2010/main" val="203259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600F0-5F08-48E9-8497-D28C8318BBBC}" type="slidenum">
              <a:rPr lang="en-US" smtClean="0"/>
              <a:t>2</a:t>
            </a:fld>
            <a:endParaRPr lang="en-US"/>
          </a:p>
        </p:txBody>
      </p:sp>
    </p:spTree>
    <p:extLst>
      <p:ext uri="{BB962C8B-B14F-4D97-AF65-F5344CB8AC3E}">
        <p14:creationId xmlns:p14="http://schemas.microsoft.com/office/powerpoint/2010/main" val="184043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C6FC-B87F-404C-B0FD-E01DAC0B3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8124C3-8766-4170-AA5C-87C8B053F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11FB6-1E18-47DB-8D7B-ADA96280F91B}"/>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495D2E72-0D42-4660-B05C-49112C85F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CB2D6-4688-4BDB-9838-FACB510C904B}"/>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23500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0D6F-3311-4ED0-978D-97597058D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ED100-C8AD-4464-B432-5F3CF0A27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F9B14-DFA5-4993-AA36-CDA0ACB697E1}"/>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A7CD78DF-2CB9-44D4-8EC0-AECD30F44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45A04-EEAD-4AC2-86A7-A52CFB629095}"/>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215583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39AC1-30D4-4C0F-8079-F59DB94A3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75C86-35EC-46E0-937F-361A62270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EA5B8-6F64-4824-AA40-B654094D7BCD}"/>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06B8DA6A-BD17-420F-A5AD-68C20108B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A481F-8917-4315-B62E-9EEC204E05FB}"/>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38495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916D-D8DE-4C3B-B9B6-CA229FC78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91A6A3-1EF8-4667-BFF7-C78532BA2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C98F5-D5B5-456D-911F-8B9436E891EF}"/>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1FF86B5C-FD76-4AF9-B0B7-21D83DE6B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58904-8E86-492A-B0AE-F4D944DDFB18}"/>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413792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A62-9AEC-4726-B3A2-1D9DB7A51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0393E8-1267-45C6-993B-B248AABAA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4CD33-A550-4C8A-811C-BC88C70C83C5}"/>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C878CB9C-8CD4-40F1-BB5F-95408A491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1750-0303-41EC-8D92-E96020C59390}"/>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367125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0EC0-21DF-4ED0-8B6F-B1E32774C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4D648-B7AC-46AD-84A8-8769E4952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D9482-C0E1-42C4-BA71-308E206A8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99437-EDD1-4B0B-9747-C30F22184EE3}"/>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6" name="Footer Placeholder 5">
            <a:extLst>
              <a:ext uri="{FF2B5EF4-FFF2-40B4-BE49-F238E27FC236}">
                <a16:creationId xmlns:a16="http://schemas.microsoft.com/office/drawing/2014/main" id="{83A7235C-FBB2-4BB3-A5AC-6F8B68985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2ABAA-50CD-440C-B37E-D055CACE32AA}"/>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392713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D9A6-6D8D-455D-A693-B16A2DCAD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A67C1-DBA8-42EA-81C1-0DA14B384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AA80D-3CB8-4399-B02A-EF26B071B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F5C20-A665-4446-A7D9-594B63D53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E9747-148B-4FA8-B661-C3CA40341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F6338-D3F4-4E32-B2DA-49234137EDCD}"/>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8" name="Footer Placeholder 7">
            <a:extLst>
              <a:ext uri="{FF2B5EF4-FFF2-40B4-BE49-F238E27FC236}">
                <a16:creationId xmlns:a16="http://schemas.microsoft.com/office/drawing/2014/main" id="{C2011EC0-8255-4F04-AD37-5EC7318AC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C34234-F426-437C-9A89-ACFC1AD0B1AA}"/>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312569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ACB1-9F92-4539-8D76-B1FFCC6D5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6FA69-A9CF-4A98-9FCF-9ACBD8D71124}"/>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4" name="Footer Placeholder 3">
            <a:extLst>
              <a:ext uri="{FF2B5EF4-FFF2-40B4-BE49-F238E27FC236}">
                <a16:creationId xmlns:a16="http://schemas.microsoft.com/office/drawing/2014/main" id="{B64F2735-51F3-4FB6-9137-9519F3CF9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3ED6C-A6D5-4E4C-80C5-D9E5FE8C59D8}"/>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17171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F485C-9E45-45CF-A7DE-BB8CDE8713E4}"/>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3" name="Footer Placeholder 2">
            <a:extLst>
              <a:ext uri="{FF2B5EF4-FFF2-40B4-BE49-F238E27FC236}">
                <a16:creationId xmlns:a16="http://schemas.microsoft.com/office/drawing/2014/main" id="{BF5F7F20-4509-4067-9C35-936348E0E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D6922F-32FF-4EF0-80A7-102E148E4F97}"/>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174313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FE18-E58C-482C-AE06-5E1B98162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2554B-8C97-4F0C-9AC2-C82F507D0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5A89E-9FF7-45DF-BCEC-E1D2EE566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1F7D8-9A18-4C46-A598-6386B5DEBB69}"/>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6" name="Footer Placeholder 5">
            <a:extLst>
              <a:ext uri="{FF2B5EF4-FFF2-40B4-BE49-F238E27FC236}">
                <a16:creationId xmlns:a16="http://schemas.microsoft.com/office/drawing/2014/main" id="{151600FA-C103-4635-BAE0-B4E9163C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48640-F6F2-486C-BBED-4907370A0F5F}"/>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52943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A356-77CE-46E0-AAD4-8E54EDD3D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E1D621-3693-4548-845F-4B3A6C4A7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4D74F-4F7B-48B3-8844-D4BF75F28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1B5CC-7799-4148-872C-33A005982D8D}"/>
              </a:ext>
            </a:extLst>
          </p:cNvPr>
          <p:cNvSpPr>
            <a:spLocks noGrp="1"/>
          </p:cNvSpPr>
          <p:nvPr>
            <p:ph type="dt" sz="half" idx="10"/>
          </p:nvPr>
        </p:nvSpPr>
        <p:spPr/>
        <p:txBody>
          <a:bodyPr/>
          <a:lstStyle/>
          <a:p>
            <a:fld id="{2B3B9FA2-5AAC-45FA-B728-5D991B8211A1}" type="datetimeFigureOut">
              <a:rPr lang="en-US" smtClean="0"/>
              <a:t>2/5/2021</a:t>
            </a:fld>
            <a:endParaRPr lang="en-US"/>
          </a:p>
        </p:txBody>
      </p:sp>
      <p:sp>
        <p:nvSpPr>
          <p:cNvPr id="6" name="Footer Placeholder 5">
            <a:extLst>
              <a:ext uri="{FF2B5EF4-FFF2-40B4-BE49-F238E27FC236}">
                <a16:creationId xmlns:a16="http://schemas.microsoft.com/office/drawing/2014/main" id="{30B4A8C5-3D56-4B7E-8E55-5E2F13E8A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FDFF3-FE22-4EF4-93BE-7D37A1796FE6}"/>
              </a:ext>
            </a:extLst>
          </p:cNvPr>
          <p:cNvSpPr>
            <a:spLocks noGrp="1"/>
          </p:cNvSpPr>
          <p:nvPr>
            <p:ph type="sldNum" sz="quarter" idx="12"/>
          </p:nvPr>
        </p:nvSpPr>
        <p:spPr/>
        <p:txBody>
          <a:bodyPr/>
          <a:lstStyle/>
          <a:p>
            <a:fld id="{A15142D6-A978-4677-A844-58A047CAA953}" type="slidenum">
              <a:rPr lang="en-US" smtClean="0"/>
              <a:t>‹#›</a:t>
            </a:fld>
            <a:endParaRPr lang="en-US"/>
          </a:p>
        </p:txBody>
      </p:sp>
    </p:spTree>
    <p:extLst>
      <p:ext uri="{BB962C8B-B14F-4D97-AF65-F5344CB8AC3E}">
        <p14:creationId xmlns:p14="http://schemas.microsoft.com/office/powerpoint/2010/main" val="28638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9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50D0F-283E-43C2-B753-5B45FBD14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9C9C43-28C3-47EB-A428-1F30127A7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4184C-1C89-4CCB-A563-4B1065C88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9FA2-5AAC-45FA-B728-5D991B8211A1}" type="datetimeFigureOut">
              <a:rPr lang="en-US" smtClean="0"/>
              <a:t>2/5/2021</a:t>
            </a:fld>
            <a:endParaRPr lang="en-US"/>
          </a:p>
        </p:txBody>
      </p:sp>
      <p:sp>
        <p:nvSpPr>
          <p:cNvPr id="5" name="Footer Placeholder 4">
            <a:extLst>
              <a:ext uri="{FF2B5EF4-FFF2-40B4-BE49-F238E27FC236}">
                <a16:creationId xmlns:a16="http://schemas.microsoft.com/office/drawing/2014/main" id="{1B709FE1-C7AD-46A5-BF50-090349860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033595-A60D-4D56-B041-F5B19B66D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142D6-A978-4677-A844-58A047CAA953}" type="slidenum">
              <a:rPr lang="en-US" smtClean="0"/>
              <a:t>‹#›</a:t>
            </a:fld>
            <a:endParaRPr lang="en-US"/>
          </a:p>
        </p:txBody>
      </p:sp>
    </p:spTree>
    <p:extLst>
      <p:ext uri="{BB962C8B-B14F-4D97-AF65-F5344CB8AC3E}">
        <p14:creationId xmlns:p14="http://schemas.microsoft.com/office/powerpoint/2010/main" val="246543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campus.columbus.k12.oh.us/campus/portal/columbusCity.j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AF88CC-7C41-43AD-8AE9-3CD29673E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75" y="500063"/>
            <a:ext cx="5357813" cy="2581275"/>
          </a:xfrm>
          <a:prstGeom prst="rect">
            <a:avLst/>
          </a:prstGeom>
        </p:spPr>
      </p:pic>
      <p:sp>
        <p:nvSpPr>
          <p:cNvPr id="10" name="TextBox 9">
            <a:extLst>
              <a:ext uri="{FF2B5EF4-FFF2-40B4-BE49-F238E27FC236}">
                <a16:creationId xmlns:a16="http://schemas.microsoft.com/office/drawing/2014/main" id="{9174A7D6-0129-4545-9044-32204E16051F}"/>
              </a:ext>
            </a:extLst>
          </p:cNvPr>
          <p:cNvSpPr txBox="1"/>
          <p:nvPr/>
        </p:nvSpPr>
        <p:spPr>
          <a:xfrm>
            <a:off x="385763" y="500063"/>
            <a:ext cx="5448300" cy="4955203"/>
          </a:xfrm>
          <a:prstGeom prst="rect">
            <a:avLst/>
          </a:prstGeom>
          <a:noFill/>
        </p:spPr>
        <p:txBody>
          <a:bodyPr wrap="square" rtlCol="0">
            <a:spAutoFit/>
          </a:bodyPr>
          <a:lstStyle/>
          <a:p>
            <a:r>
              <a:rPr lang="en-US" sz="2800" dirty="0"/>
              <a:t>Attendance for Students:</a:t>
            </a:r>
          </a:p>
          <a:p>
            <a:endParaRPr lang="en-US" dirty="0"/>
          </a:p>
          <a:p>
            <a:r>
              <a:rPr lang="en-US" sz="2800" dirty="0"/>
              <a:t>Log in to the Clever Portal with your student ID and Password</a:t>
            </a:r>
          </a:p>
          <a:p>
            <a:endParaRPr lang="en-US" sz="2800" dirty="0"/>
          </a:p>
          <a:p>
            <a:endParaRPr lang="en-US" sz="2800" dirty="0"/>
          </a:p>
          <a:p>
            <a:endParaRPr lang="en-US" sz="2800" dirty="0"/>
          </a:p>
          <a:p>
            <a:r>
              <a:rPr lang="en-US" sz="2800" dirty="0"/>
              <a:t>For Parents using their personal device (control plus click to follow the link):</a:t>
            </a:r>
            <a:r>
              <a:rPr lang="en-US" sz="2800" dirty="0">
                <a:solidFill>
                  <a:schemeClr val="bg1"/>
                </a:solidFill>
              </a:rPr>
              <a:t> </a:t>
            </a:r>
            <a:r>
              <a:rPr lang="en-US" sz="2800" dirty="0">
                <a:hlinkClick r:id="rId4">
                  <a:extLst>
                    <a:ext uri="{A12FA001-AC4F-418D-AE19-62706E023703}">
                      <ahyp:hlinkClr xmlns:ahyp="http://schemas.microsoft.com/office/drawing/2018/hyperlinkcolor" val="tx"/>
                    </a:ext>
                  </a:extLst>
                </a:hlinkClick>
              </a:rPr>
              <a:t>Infinite Campus Parent Portal</a:t>
            </a:r>
            <a:r>
              <a:rPr lang="en-US" sz="2800" dirty="0"/>
              <a:t> </a:t>
            </a:r>
          </a:p>
          <a:p>
            <a:endParaRPr lang="en-US" dirty="0"/>
          </a:p>
        </p:txBody>
      </p:sp>
      <p:pic>
        <p:nvPicPr>
          <p:cNvPr id="12" name="Picture 11">
            <a:extLst>
              <a:ext uri="{FF2B5EF4-FFF2-40B4-BE49-F238E27FC236}">
                <a16:creationId xmlns:a16="http://schemas.microsoft.com/office/drawing/2014/main" id="{B0DB07E7-FC90-413E-B835-AAAC19AF9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774" y="3238499"/>
            <a:ext cx="5357813" cy="2352676"/>
          </a:xfrm>
          <a:prstGeom prst="rect">
            <a:avLst/>
          </a:prstGeom>
        </p:spPr>
      </p:pic>
    </p:spTree>
    <p:extLst>
      <p:ext uri="{BB962C8B-B14F-4D97-AF65-F5344CB8AC3E}">
        <p14:creationId xmlns:p14="http://schemas.microsoft.com/office/powerpoint/2010/main" val="187534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683FE3-DFFA-46FC-A960-AD8C22907147}"/>
              </a:ext>
            </a:extLst>
          </p:cNvPr>
          <p:cNvSpPr txBox="1"/>
          <p:nvPr/>
        </p:nvSpPr>
        <p:spPr>
          <a:xfrm>
            <a:off x="490539" y="240595"/>
            <a:ext cx="4662487" cy="5940088"/>
          </a:xfrm>
          <a:prstGeom prst="rect">
            <a:avLst/>
          </a:prstGeom>
          <a:noFill/>
        </p:spPr>
        <p:txBody>
          <a:bodyPr wrap="square" rtlCol="0">
            <a:spAutoFit/>
          </a:bodyPr>
          <a:lstStyle/>
          <a:p>
            <a:endParaRPr lang="en-US" sz="2800" dirty="0"/>
          </a:p>
          <a:p>
            <a:endParaRPr lang="en-US" sz="2800" dirty="0"/>
          </a:p>
          <a:p>
            <a:r>
              <a:rPr lang="en-US" sz="2800" dirty="0"/>
              <a:t>Click the Green Infinite Campus Box</a:t>
            </a:r>
          </a:p>
          <a:p>
            <a:endParaRPr lang="en-US" sz="2800" dirty="0"/>
          </a:p>
          <a:p>
            <a:endParaRPr lang="en-US" dirty="0"/>
          </a:p>
          <a:p>
            <a:endParaRPr lang="en-US" dirty="0"/>
          </a:p>
          <a:p>
            <a:endParaRPr lang="en-US" dirty="0"/>
          </a:p>
          <a:p>
            <a:endParaRPr lang="en-US" dirty="0"/>
          </a:p>
          <a:p>
            <a:r>
              <a:rPr lang="en-US" sz="2800" dirty="0"/>
              <a:t>Select  Campus Student (if logging in as student)</a:t>
            </a:r>
          </a:p>
          <a:p>
            <a:endParaRPr lang="en-US" sz="2800" dirty="0"/>
          </a:p>
          <a:p>
            <a:r>
              <a:rPr lang="en-US" sz="2800" dirty="0"/>
              <a:t>Select Campus Parent if you have access and are logging in as a parent.</a:t>
            </a:r>
          </a:p>
        </p:txBody>
      </p:sp>
      <p:pic>
        <p:nvPicPr>
          <p:cNvPr id="6" name="Picture 5">
            <a:extLst>
              <a:ext uri="{FF2B5EF4-FFF2-40B4-BE49-F238E27FC236}">
                <a16:creationId xmlns:a16="http://schemas.microsoft.com/office/drawing/2014/main" id="{C8B6341D-733A-41D1-9C14-265ECDE62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075" y="257175"/>
            <a:ext cx="5715000" cy="3076575"/>
          </a:xfrm>
          <a:prstGeom prst="rect">
            <a:avLst/>
          </a:prstGeom>
        </p:spPr>
      </p:pic>
      <p:sp>
        <p:nvSpPr>
          <p:cNvPr id="7" name="Arrow: Right 6">
            <a:extLst>
              <a:ext uri="{FF2B5EF4-FFF2-40B4-BE49-F238E27FC236}">
                <a16:creationId xmlns:a16="http://schemas.microsoft.com/office/drawing/2014/main" id="{2DC254A9-B56E-4486-93E6-AFAE925C3603}"/>
              </a:ext>
            </a:extLst>
          </p:cNvPr>
          <p:cNvSpPr/>
          <p:nvPr/>
        </p:nvSpPr>
        <p:spPr>
          <a:xfrm rot="20170685">
            <a:off x="6096000" y="23145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B8610F9-0304-4122-9192-E1AE08FFF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3524251"/>
            <a:ext cx="5753100" cy="3028950"/>
          </a:xfrm>
          <a:prstGeom prst="rect">
            <a:avLst/>
          </a:prstGeom>
        </p:spPr>
      </p:pic>
    </p:spTree>
    <p:extLst>
      <p:ext uri="{BB962C8B-B14F-4D97-AF65-F5344CB8AC3E}">
        <p14:creationId xmlns:p14="http://schemas.microsoft.com/office/powerpoint/2010/main" val="410087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22384E-2B71-4A26-A91E-A2591DD7F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19138"/>
            <a:ext cx="5605464" cy="5105399"/>
          </a:xfrm>
          <a:prstGeom prst="rect">
            <a:avLst/>
          </a:prstGeom>
        </p:spPr>
      </p:pic>
      <p:sp>
        <p:nvSpPr>
          <p:cNvPr id="5" name="TextBox 4">
            <a:extLst>
              <a:ext uri="{FF2B5EF4-FFF2-40B4-BE49-F238E27FC236}">
                <a16:creationId xmlns:a16="http://schemas.microsoft.com/office/drawing/2014/main" id="{EA6F4ECF-D9E9-4768-8E74-C555C06F4344}"/>
              </a:ext>
            </a:extLst>
          </p:cNvPr>
          <p:cNvSpPr txBox="1"/>
          <p:nvPr/>
        </p:nvSpPr>
        <p:spPr>
          <a:xfrm>
            <a:off x="314325" y="676275"/>
            <a:ext cx="5224463" cy="4401205"/>
          </a:xfrm>
          <a:prstGeom prst="rect">
            <a:avLst/>
          </a:prstGeom>
          <a:noFill/>
        </p:spPr>
        <p:txBody>
          <a:bodyPr wrap="square" rtlCol="0">
            <a:spAutoFit/>
          </a:bodyPr>
          <a:lstStyle/>
          <a:p>
            <a:r>
              <a:rPr lang="en-US" sz="2000" dirty="0"/>
              <a:t>If you selected Campus student: </a:t>
            </a:r>
          </a:p>
          <a:p>
            <a:r>
              <a:rPr lang="en-US" sz="2000" dirty="0"/>
              <a:t>Enter your student ID number and password (this is the same ID and password you use to log in to your </a:t>
            </a:r>
            <a:r>
              <a:rPr lang="en-US" sz="2000" dirty="0" err="1"/>
              <a:t>chromebook</a:t>
            </a:r>
            <a:r>
              <a:rPr lang="en-US" sz="2000" dirty="0"/>
              <a:t>)</a:t>
            </a:r>
          </a:p>
          <a:p>
            <a:endParaRPr lang="en-US" sz="2000" dirty="0"/>
          </a:p>
          <a:p>
            <a:endParaRPr lang="en-US" sz="2000" dirty="0"/>
          </a:p>
          <a:p>
            <a:r>
              <a:rPr lang="en-US" sz="2000" dirty="0"/>
              <a:t>If you selected Campus Parent:</a:t>
            </a:r>
          </a:p>
          <a:p>
            <a:r>
              <a:rPr lang="en-US" sz="2000" dirty="0"/>
              <a:t>Enter your Parent log in information. The email entered must be the same one that you used when you registered for the Parent Portal. If you have forgotten your password- select forgot password. You will be emailed a link to reset the password if you have entered the correct user ID (be sure to check your Junk/Spam folder) </a:t>
            </a:r>
          </a:p>
        </p:txBody>
      </p:sp>
    </p:spTree>
    <p:extLst>
      <p:ext uri="{BB962C8B-B14F-4D97-AF65-F5344CB8AC3E}">
        <p14:creationId xmlns:p14="http://schemas.microsoft.com/office/powerpoint/2010/main" val="402415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106A65-9A17-4406-9B1F-EA47BF641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87" y="323851"/>
            <a:ext cx="6224587" cy="2271712"/>
          </a:xfrm>
          <a:prstGeom prst="rect">
            <a:avLst/>
          </a:prstGeom>
        </p:spPr>
      </p:pic>
      <p:sp>
        <p:nvSpPr>
          <p:cNvPr id="12" name="TextBox 11">
            <a:extLst>
              <a:ext uri="{FF2B5EF4-FFF2-40B4-BE49-F238E27FC236}">
                <a16:creationId xmlns:a16="http://schemas.microsoft.com/office/drawing/2014/main" id="{287E71B0-550C-43A3-8857-62327BD23CAF}"/>
              </a:ext>
            </a:extLst>
          </p:cNvPr>
          <p:cNvSpPr txBox="1"/>
          <p:nvPr/>
        </p:nvSpPr>
        <p:spPr>
          <a:xfrm>
            <a:off x="414337" y="323850"/>
            <a:ext cx="5010150" cy="6278642"/>
          </a:xfrm>
          <a:prstGeom prst="rect">
            <a:avLst/>
          </a:prstGeom>
          <a:noFill/>
        </p:spPr>
        <p:txBody>
          <a:bodyPr wrap="square" rtlCol="0">
            <a:spAutoFit/>
          </a:bodyPr>
          <a:lstStyle/>
          <a:p>
            <a:endParaRPr lang="en-US" sz="2400" dirty="0"/>
          </a:p>
          <a:p>
            <a:endParaRPr lang="en-US" sz="2400" dirty="0"/>
          </a:p>
          <a:p>
            <a:r>
              <a:rPr lang="en-US" sz="2400" dirty="0"/>
              <a:t>On the Left side menu, click  Today</a:t>
            </a:r>
          </a:p>
          <a:p>
            <a:endParaRPr lang="en-US" dirty="0"/>
          </a:p>
          <a:p>
            <a:endParaRPr lang="en-US" dirty="0"/>
          </a:p>
          <a:p>
            <a:endParaRPr lang="en-US" dirty="0"/>
          </a:p>
          <a:p>
            <a:endParaRPr lang="en-US" sz="2400" dirty="0"/>
          </a:p>
          <a:p>
            <a:r>
              <a:rPr lang="en-US" sz="2400" dirty="0"/>
              <a:t>If attendance has not already been marked- you will see the Check-Ins box under the student’s picture.</a:t>
            </a:r>
          </a:p>
          <a:p>
            <a:r>
              <a:rPr lang="en-US" sz="2400" dirty="0"/>
              <a:t>Click Elementary Attendance ( a new screen will open)</a:t>
            </a:r>
          </a:p>
          <a:p>
            <a:r>
              <a:rPr lang="en-US" sz="2400" dirty="0"/>
              <a:t>If attendance has been marked already- you will not see an Elementary Attendance option.</a:t>
            </a:r>
          </a:p>
          <a:p>
            <a:endParaRPr lang="en-US" sz="2400" dirty="0"/>
          </a:p>
          <a:p>
            <a:endParaRPr lang="en-US" dirty="0"/>
          </a:p>
          <a:p>
            <a:endParaRPr lang="en-US" dirty="0"/>
          </a:p>
        </p:txBody>
      </p:sp>
      <p:pic>
        <p:nvPicPr>
          <p:cNvPr id="14" name="Picture 13">
            <a:extLst>
              <a:ext uri="{FF2B5EF4-FFF2-40B4-BE49-F238E27FC236}">
                <a16:creationId xmlns:a16="http://schemas.microsoft.com/office/drawing/2014/main" id="{CD65692A-95AE-40D6-B532-EB5AFA7D8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2762250"/>
            <a:ext cx="6305550" cy="3195638"/>
          </a:xfrm>
          <a:prstGeom prst="rect">
            <a:avLst/>
          </a:prstGeom>
        </p:spPr>
      </p:pic>
      <p:sp>
        <p:nvSpPr>
          <p:cNvPr id="15" name="Arrow: Right 14">
            <a:extLst>
              <a:ext uri="{FF2B5EF4-FFF2-40B4-BE49-F238E27FC236}">
                <a16:creationId xmlns:a16="http://schemas.microsoft.com/office/drawing/2014/main" id="{54EDEA26-F232-4C10-8820-49F97ECC7B03}"/>
              </a:ext>
            </a:extLst>
          </p:cNvPr>
          <p:cNvSpPr/>
          <p:nvPr/>
        </p:nvSpPr>
        <p:spPr>
          <a:xfrm>
            <a:off x="6176963"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3A7AAA73-388A-402D-BC62-0DA5517461ED}"/>
              </a:ext>
            </a:extLst>
          </p:cNvPr>
          <p:cNvSpPr/>
          <p:nvPr/>
        </p:nvSpPr>
        <p:spPr>
          <a:xfrm>
            <a:off x="7577423" y="17710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8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904C9-70F0-4403-9B1E-75DDEE616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813" y="252414"/>
            <a:ext cx="6519863" cy="2933700"/>
          </a:xfrm>
          <a:prstGeom prst="rect">
            <a:avLst/>
          </a:prstGeom>
        </p:spPr>
      </p:pic>
      <p:sp>
        <p:nvSpPr>
          <p:cNvPr id="4" name="TextBox 3">
            <a:extLst>
              <a:ext uri="{FF2B5EF4-FFF2-40B4-BE49-F238E27FC236}">
                <a16:creationId xmlns:a16="http://schemas.microsoft.com/office/drawing/2014/main" id="{197758E5-D140-488E-9BE0-3C9175E27803}"/>
              </a:ext>
            </a:extLst>
          </p:cNvPr>
          <p:cNvSpPr txBox="1"/>
          <p:nvPr/>
        </p:nvSpPr>
        <p:spPr>
          <a:xfrm>
            <a:off x="204788" y="752475"/>
            <a:ext cx="4729162" cy="5262979"/>
          </a:xfrm>
          <a:prstGeom prst="rect">
            <a:avLst/>
          </a:prstGeom>
          <a:noFill/>
        </p:spPr>
        <p:txBody>
          <a:bodyPr wrap="square" rtlCol="0">
            <a:spAutoFit/>
          </a:bodyPr>
          <a:lstStyle/>
          <a:p>
            <a:r>
              <a:rPr lang="en-US" sz="2800" dirty="0"/>
              <a:t>Click the Blue Yes, I’m Here button (if you are logged in as parent- the blue box will have your child’s name)</a:t>
            </a:r>
          </a:p>
          <a:p>
            <a:endParaRPr lang="en-US" sz="2800" dirty="0"/>
          </a:p>
          <a:p>
            <a:endParaRPr lang="en-US" sz="2800" dirty="0"/>
          </a:p>
          <a:p>
            <a:endParaRPr lang="en-US" sz="2800" dirty="0"/>
          </a:p>
          <a:p>
            <a:r>
              <a:rPr lang="en-US" sz="2800" dirty="0"/>
              <a:t>If you have more than 1 child- use the dropdown box in the upper right corner to select the other children and repeat the step above.</a:t>
            </a:r>
          </a:p>
        </p:txBody>
      </p:sp>
      <p:sp>
        <p:nvSpPr>
          <p:cNvPr id="5" name="Arrow: Right 4">
            <a:extLst>
              <a:ext uri="{FF2B5EF4-FFF2-40B4-BE49-F238E27FC236}">
                <a16:creationId xmlns:a16="http://schemas.microsoft.com/office/drawing/2014/main" id="{1B464077-D3D3-47D5-A23A-882BEE5C05FB}"/>
              </a:ext>
            </a:extLst>
          </p:cNvPr>
          <p:cNvSpPr/>
          <p:nvPr/>
        </p:nvSpPr>
        <p:spPr>
          <a:xfrm>
            <a:off x="6815137" y="1647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5FAFD8-7D53-444E-A078-8638A522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813" y="3371850"/>
            <a:ext cx="6519863" cy="3143250"/>
          </a:xfrm>
          <a:prstGeom prst="rect">
            <a:avLst/>
          </a:prstGeom>
        </p:spPr>
      </p:pic>
      <p:sp>
        <p:nvSpPr>
          <p:cNvPr id="8" name="Arrow: Right 7">
            <a:extLst>
              <a:ext uri="{FF2B5EF4-FFF2-40B4-BE49-F238E27FC236}">
                <a16:creationId xmlns:a16="http://schemas.microsoft.com/office/drawing/2014/main" id="{24E6DBD5-F14A-481B-974E-E923EB9CC37F}"/>
              </a:ext>
            </a:extLst>
          </p:cNvPr>
          <p:cNvSpPr/>
          <p:nvPr/>
        </p:nvSpPr>
        <p:spPr>
          <a:xfrm>
            <a:off x="7948612" y="4186236"/>
            <a:ext cx="1668971"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9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2814B-2C28-4B78-89D7-E56FFF746156}"/>
              </a:ext>
            </a:extLst>
          </p:cNvPr>
          <p:cNvSpPr txBox="1"/>
          <p:nvPr/>
        </p:nvSpPr>
        <p:spPr>
          <a:xfrm>
            <a:off x="1357313" y="614363"/>
            <a:ext cx="9320212" cy="4401205"/>
          </a:xfrm>
          <a:prstGeom prst="rect">
            <a:avLst/>
          </a:prstGeom>
          <a:noFill/>
        </p:spPr>
        <p:txBody>
          <a:bodyPr wrap="square" rtlCol="0">
            <a:spAutoFit/>
          </a:bodyPr>
          <a:lstStyle/>
          <a:p>
            <a:r>
              <a:rPr lang="en-US" sz="2800" dirty="0"/>
              <a:t>Parents: There is an app for both </a:t>
            </a:r>
            <a:r>
              <a:rPr lang="en-US" sz="2800" dirty="0" err="1"/>
              <a:t>Iphone</a:t>
            </a:r>
            <a:r>
              <a:rPr lang="en-US" sz="2800" dirty="0"/>
              <a:t> &amp; Android phones. It is called Campus Parent</a:t>
            </a:r>
          </a:p>
          <a:p>
            <a:endParaRPr lang="en-US" sz="2800" dirty="0"/>
          </a:p>
          <a:p>
            <a:r>
              <a:rPr lang="en-US" sz="2800" dirty="0"/>
              <a:t>The first time you use it, you will need to select the school district.</a:t>
            </a:r>
          </a:p>
          <a:p>
            <a:r>
              <a:rPr lang="en-US" sz="2800" dirty="0"/>
              <a:t>Then enter your parent login information. You can select to stay logged in so you do not have to enter your login every time (If you do this be sure to write down or save your log in information somewhere so you do not forget/lose your log in information)</a:t>
            </a:r>
          </a:p>
        </p:txBody>
      </p:sp>
    </p:spTree>
    <p:extLst>
      <p:ext uri="{BB962C8B-B14F-4D97-AF65-F5344CB8AC3E}">
        <p14:creationId xmlns:p14="http://schemas.microsoft.com/office/powerpoint/2010/main" val="406580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360</Words>
  <Application>Microsoft Office PowerPoint</Application>
  <PresentationFormat>Widescreen</PresentationFormat>
  <Paragraphs>46</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Thompson</dc:creator>
  <cp:lastModifiedBy>Sonja Thompson</cp:lastModifiedBy>
  <cp:revision>16</cp:revision>
  <dcterms:created xsi:type="dcterms:W3CDTF">2021-02-05T14:27:15Z</dcterms:created>
  <dcterms:modified xsi:type="dcterms:W3CDTF">2021-02-05T19:36:59Z</dcterms:modified>
</cp:coreProperties>
</file>